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8" r:id="rId7"/>
    <p:sldId id="267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D05B-339E-44D6-BA38-26E5CCA46EA4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C778-E942-45C7-80B9-0D565E44F05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D05B-339E-44D6-BA38-26E5CCA46EA4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C778-E942-45C7-80B9-0D565E44F05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D05B-339E-44D6-BA38-26E5CCA46EA4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C778-E942-45C7-80B9-0D565E44F05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D05B-339E-44D6-BA38-26E5CCA46EA4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C778-E942-45C7-80B9-0D565E44F05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D05B-339E-44D6-BA38-26E5CCA46EA4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C778-E942-45C7-80B9-0D565E44F05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D05B-339E-44D6-BA38-26E5CCA46EA4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C778-E942-45C7-80B9-0D565E44F05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D05B-339E-44D6-BA38-26E5CCA46EA4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C778-E942-45C7-80B9-0D565E44F05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D05B-339E-44D6-BA38-26E5CCA46EA4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C778-E942-45C7-80B9-0D565E44F05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D05B-339E-44D6-BA38-26E5CCA46EA4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C778-E942-45C7-80B9-0D565E44F05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D05B-339E-44D6-BA38-26E5CCA46EA4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C778-E942-45C7-80B9-0D565E44F05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ED05B-339E-44D6-BA38-26E5CCA46EA4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9C778-E942-45C7-80B9-0D565E44F05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D05B-339E-44D6-BA38-26E5CCA46EA4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9C778-E942-45C7-80B9-0D565E44F05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470025"/>
          </a:xfrm>
        </p:spPr>
        <p:txBody>
          <a:bodyPr/>
          <a:lstStyle/>
          <a:p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生活コンシェル（仮）</a:t>
            </a:r>
            <a:endParaRPr kumimoji="1"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1752600"/>
          </a:xfrm>
        </p:spPr>
        <p:txBody>
          <a:bodyPr/>
          <a:lstStyle/>
          <a:p>
            <a:r>
              <a:rPr kumimoji="1" lang="ja-JP" altLang="en-US" smtClean="0">
                <a:latin typeface="HG丸ｺﾞｼｯｸM-PRO" pitchFamily="50" charset="-128"/>
                <a:ea typeface="HG丸ｺﾞｼｯｸM-PRO" pitchFamily="50" charset="-128"/>
              </a:rPr>
              <a:t>若年性アルツハイマー患者向け</a:t>
            </a:r>
            <a:endParaRPr kumimoji="1"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mtClean="0">
                <a:latin typeface="HG丸ｺﾞｼｯｸM-PRO" pitchFamily="50" charset="-128"/>
                <a:ea typeface="HG丸ｺﾞｼｯｸM-PRO" pitchFamily="50" charset="-128"/>
              </a:rPr>
              <a:t>自立支援マネージャー</a:t>
            </a:r>
            <a:endParaRPr kumimoji="1"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547664" y="4941168"/>
            <a:ext cx="64008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000" smtClean="0">
                <a:solidFill>
                  <a:schemeClr val="tx1">
                    <a:tint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Team</a:t>
            </a:r>
            <a:r>
              <a:rPr lang="ja-JP" altLang="en-US" sz="2000" smtClean="0">
                <a:solidFill>
                  <a:schemeClr val="tx1">
                    <a:tint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2000" smtClean="0">
                <a:solidFill>
                  <a:schemeClr val="tx1">
                    <a:tint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Junko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000" smtClean="0">
                <a:solidFill>
                  <a:schemeClr val="tx1">
                    <a:tint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2015.03.13.</a:t>
            </a:r>
            <a:r>
              <a:rPr lang="ja-JP" altLang="en-US" sz="2000" smtClean="0">
                <a:solidFill>
                  <a:schemeClr val="tx1">
                    <a:tint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 中間発表用</a:t>
            </a:r>
            <a:endParaRPr kumimoji="1" lang="en-US" altLang="ja-JP" sz="20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HG丸ｺﾞｼｯｸM-PRO" pitchFamily="50" charset="-128"/>
              <a:ea typeface="HG丸ｺﾞｼｯｸM-PRO" pitchFamily="50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>
                <a:latin typeface="HG丸ｺﾞｼｯｸM-PRO" pitchFamily="50" charset="-128"/>
                <a:ea typeface="HG丸ｺﾞｼｯｸM-PRO" pitchFamily="50" charset="-128"/>
              </a:rPr>
              <a:t>サービス開発の検討課題</a:t>
            </a:r>
            <a:endParaRPr kumimoji="1"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ビジネスとして</a:t>
            </a:r>
            <a:endParaRPr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サービスの拡張性</a:t>
            </a:r>
            <a:endParaRPr kumimoji="1"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1"/>
            <a:r>
              <a:rPr kumimoji="1" lang="ja-JP" altLang="en-US" smtClean="0">
                <a:latin typeface="HG丸ｺﾞｼｯｸM-PRO" pitchFamily="50" charset="-128"/>
                <a:ea typeface="HG丸ｺﾞｼｯｸM-PRO" pitchFamily="50" charset="-128"/>
              </a:rPr>
              <a:t>別の病気へのサービスにも応用可能か？</a:t>
            </a:r>
            <a:endParaRPr kumimoji="1"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ターゲット</a:t>
            </a:r>
            <a:endParaRPr kumimoji="1"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>
                <a:latin typeface="HG丸ｺﾞｼｯｸM-PRO" pitchFamily="50" charset="-128"/>
                <a:ea typeface="HG丸ｺﾞｼｯｸM-PRO" pitchFamily="50" charset="-128"/>
              </a:rPr>
              <a:t>若年性アルツハイマーの患者</a:t>
            </a:r>
            <a:endParaRPr kumimoji="1"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1"/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比較的</a:t>
            </a:r>
            <a:r>
              <a:rPr kumimoji="1" lang="ja-JP" altLang="en-US" smtClean="0">
                <a:latin typeface="HG丸ｺﾞｼｯｸM-PRO" pitchFamily="50" charset="-128"/>
                <a:ea typeface="HG丸ｺﾞｼｯｸM-PRO" pitchFamily="50" charset="-128"/>
              </a:rPr>
              <a:t>初期の段階</a:t>
            </a:r>
            <a:endParaRPr kumimoji="1"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1"/>
            <a:r>
              <a:rPr kumimoji="1" lang="ja-JP" altLang="en-US" smtClean="0">
                <a:latin typeface="HG丸ｺﾞｼｯｸM-PRO" pitchFamily="50" charset="-128"/>
                <a:ea typeface="HG丸ｺﾞｼｯｸM-PRO" pitchFamily="50" charset="-128"/>
              </a:rPr>
              <a:t>自分で病識がある</a:t>
            </a:r>
            <a:endParaRPr kumimoji="1"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その他に</a:t>
            </a:r>
            <a:endParaRPr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1"/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加齢</a:t>
            </a:r>
            <a:r>
              <a:rPr lang="ja-JP" altLang="en-US">
                <a:latin typeface="HG丸ｺﾞｼｯｸM-PRO" pitchFamily="50" charset="-128"/>
                <a:ea typeface="HG丸ｺﾞｼｯｸM-PRO" pitchFamily="50" charset="-128"/>
              </a:rPr>
              <a:t>に</a:t>
            </a:r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よる物忘れを解決したい人？</a:t>
            </a:r>
            <a:endParaRPr kumimoji="1"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>
                <a:latin typeface="HG丸ｺﾞｼｯｸM-PRO" pitchFamily="50" charset="-128"/>
                <a:ea typeface="HG丸ｺﾞｼｯｸM-PRO" pitchFamily="50" charset="-128"/>
              </a:rPr>
              <a:t>解決し</a:t>
            </a:r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たい課題</a:t>
            </a:r>
            <a:endParaRPr kumimoji="1"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971600" y="1600200"/>
          <a:ext cx="7715200" cy="29667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520065"/>
                <a:gridCol w="4195135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1" smtClean="0"/>
                        <a:t>記憶障害・見当識障害</a:t>
                      </a:r>
                      <a:endParaRPr kumimoji="1" lang="ja-JP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0" smtClean="0"/>
                        <a:t>やるべきことがわからなくなる</a:t>
                      </a:r>
                      <a:endParaRPr kumimoji="1" lang="ja-JP" altLang="en-US" b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0" smtClean="0"/>
                        <a:t>日常生活の段取りがわからなくなる</a:t>
                      </a:r>
                      <a:endParaRPr kumimoji="1" lang="ja-JP" altLang="en-US" b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0" smtClean="0"/>
                        <a:t>人との約束を忘れる</a:t>
                      </a:r>
                      <a:endParaRPr kumimoji="1" lang="ja-JP" altLang="en-US" b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0" smtClean="0"/>
                        <a:t>行く場所、今いる場所がわからなくなる</a:t>
                      </a:r>
                      <a:endParaRPr kumimoji="1" lang="ja-JP" altLang="en-US" b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1" smtClean="0"/>
                        <a:t>病気に対する不安</a:t>
                      </a:r>
                      <a:endParaRPr kumimoji="1" lang="ja-JP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0" smtClean="0"/>
                        <a:t>アイデンティティ喪失</a:t>
                      </a:r>
                      <a:endParaRPr kumimoji="1" lang="ja-JP" altLang="en-US" b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0" smtClean="0"/>
                        <a:t>プライドの崩壊</a:t>
                      </a:r>
                      <a:endParaRPr kumimoji="1" lang="ja-JP" altLang="en-US" b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1" smtClean="0"/>
                        <a:t>家族の負担</a:t>
                      </a:r>
                      <a:endParaRPr kumimoji="1" lang="ja-JP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0" smtClean="0"/>
                        <a:t>生活の補助の負担</a:t>
                      </a:r>
                      <a:endParaRPr kumimoji="1" lang="ja-JP" altLang="en-US" b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0" smtClean="0"/>
                        <a:t>本人が何をしたいのかわからない</a:t>
                      </a:r>
                      <a:endParaRPr kumimoji="1" lang="ja-JP" altLang="en-US" b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二等辺三角形 4"/>
          <p:cNvSpPr/>
          <p:nvPr/>
        </p:nvSpPr>
        <p:spPr>
          <a:xfrm>
            <a:off x="1835696" y="2348880"/>
            <a:ext cx="5688632" cy="3528392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課題解決のためのアイディア</a:t>
            </a:r>
            <a:endParaRPr kumimoji="1"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187624" y="1772816"/>
            <a:ext cx="7200800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できる限り現在の日常生活を維持する</a:t>
            </a:r>
            <a:endParaRPr lang="en-US" altLang="ja-JP" sz="240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240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（できれば仕事も）</a:t>
            </a:r>
            <a:endParaRPr lang="en-US" altLang="ja-JP" sz="240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1600" y="1340768"/>
            <a:ext cx="172819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800" b="1" i="1" smtClean="0">
                <a:solidFill>
                  <a:schemeClr val="accent1">
                    <a:lumMod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Goal</a:t>
            </a:r>
            <a:endParaRPr kumimoji="1" lang="ja-JP" altLang="en-US" sz="2800" b="1" i="1">
              <a:solidFill>
                <a:schemeClr val="accent1">
                  <a:lumMod val="75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12" name="コンテンツ プレースホルダ 11"/>
          <p:cNvGraphicFramePr>
            <a:graphicFrameLocks noGrp="1"/>
          </p:cNvGraphicFramePr>
          <p:nvPr>
            <p:ph idx="1"/>
          </p:nvPr>
        </p:nvGraphicFramePr>
        <p:xfrm>
          <a:off x="539552" y="3284984"/>
          <a:ext cx="8229600" cy="25704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096344"/>
                <a:gridCol w="5133256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1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自立した生活支援</a:t>
                      </a:r>
                      <a:endParaRPr kumimoji="1" lang="ja-JP" altLang="en-US" b="1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行動のための記憶を補助する</a:t>
                      </a:r>
                      <a:endParaRPr kumimoji="1" lang="en-US" altLang="ja-JP" b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b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 </a:t>
                      </a:r>
                      <a:r>
                        <a:rPr kumimoji="1" lang="en-US" altLang="ja-JP" b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-</a:t>
                      </a:r>
                      <a:r>
                        <a:rPr kumimoji="1" lang="ja-JP" altLang="en-US" b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 やるべきことを教えてくれる</a:t>
                      </a:r>
                      <a:endParaRPr kumimoji="1" lang="en-US" altLang="ja-JP" b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b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 </a:t>
                      </a:r>
                      <a:r>
                        <a:rPr kumimoji="1" lang="en-US" altLang="ja-JP" b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-</a:t>
                      </a:r>
                      <a:r>
                        <a:rPr kumimoji="1" lang="ja-JP" altLang="en-US" b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 思い出すきっかけを与えてくれる</a:t>
                      </a:r>
                      <a:endParaRPr kumimoji="1" lang="ja-JP" altLang="en-US" b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1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行動･記憶の補助</a:t>
                      </a:r>
                      <a:endParaRPr kumimoji="1" lang="ja-JP" altLang="en-US" b="1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生活の記録</a:t>
                      </a:r>
                      <a:endParaRPr kumimoji="1" lang="en-US" altLang="ja-JP" b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b="0" baseline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 </a:t>
                      </a:r>
                      <a:r>
                        <a:rPr kumimoji="1" lang="en-US" altLang="ja-JP" b="0" baseline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-</a:t>
                      </a:r>
                      <a:r>
                        <a:rPr kumimoji="1" lang="ja-JP" altLang="en-US" b="0" baseline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 行動を記録する</a:t>
                      </a:r>
                      <a:endParaRPr kumimoji="1" lang="en-US" altLang="ja-JP" b="0" baseline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b="0" baseline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 </a:t>
                      </a:r>
                      <a:r>
                        <a:rPr kumimoji="1" lang="en-US" altLang="ja-JP" b="0" baseline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-</a:t>
                      </a:r>
                      <a:r>
                        <a:rPr kumimoji="1" lang="ja-JP" altLang="en-US" b="0" baseline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 周囲に伝えたいことを記録しておく？</a:t>
                      </a:r>
                      <a:endParaRPr kumimoji="1" lang="ja-JP" altLang="en-US" b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b="1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記憶のトレーニング</a:t>
                      </a:r>
                      <a:endParaRPr kumimoji="1" lang="ja-JP" altLang="en-US" b="1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日々の出来事をふりかえる</a:t>
                      </a:r>
                      <a:endParaRPr kumimoji="1" lang="en-US" altLang="ja-JP" b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1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etc.</a:t>
                      </a:r>
                      <a:endParaRPr kumimoji="1" lang="ja-JP" altLang="en-US" b="1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>
                <a:latin typeface="HG丸ｺﾞｼｯｸM-PRO" pitchFamily="50" charset="-128"/>
                <a:ea typeface="HG丸ｺﾞｼｯｸM-PRO" pitchFamily="50" charset="-128"/>
              </a:rPr>
              <a:t>提案するアプリケーション</a:t>
            </a:r>
            <a:endParaRPr kumimoji="1"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800" smtClean="0">
                <a:latin typeface="HG丸ｺﾞｼｯｸM-PRO" pitchFamily="50" charset="-128"/>
                <a:ea typeface="HG丸ｺﾞｼｯｸM-PRO" pitchFamily="50" charset="-128"/>
              </a:rPr>
              <a:t>TODO</a:t>
            </a:r>
            <a:r>
              <a:rPr lang="ja-JP" altLang="en-US" sz="2800" smtClean="0">
                <a:latin typeface="HG丸ｺﾞｼｯｸM-PRO" pitchFamily="50" charset="-128"/>
                <a:ea typeface="HG丸ｺﾞｼｯｸM-PRO" pitchFamily="50" charset="-128"/>
              </a:rPr>
              <a:t>を思いついたその場で簡単入力機能</a:t>
            </a:r>
            <a:endParaRPr lang="en-US" altLang="ja-JP" sz="280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1"/>
            <a:r>
              <a:rPr lang="ja-JP" altLang="en-US" sz="2400" smtClean="0">
                <a:latin typeface="HG丸ｺﾞｼｯｸM-PRO" pitchFamily="50" charset="-128"/>
                <a:ea typeface="HG丸ｺﾞｼｯｸM-PRO" pitchFamily="50" charset="-128"/>
              </a:rPr>
              <a:t>△△スーパーで○○シャンプーをひとつ買う</a:t>
            </a:r>
            <a:endParaRPr lang="en-US" altLang="ja-JP" sz="240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smtClean="0">
                <a:latin typeface="HG丸ｺﾞｼｯｸM-PRO" pitchFamily="50" charset="-128"/>
                <a:ea typeface="HG丸ｺﾞｼｯｸM-PRO" pitchFamily="50" charset="-128"/>
              </a:rPr>
              <a:t>生活の段取りをお知らせするアラーム機能</a:t>
            </a:r>
            <a:endParaRPr lang="en-US" altLang="ja-JP" sz="280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1"/>
            <a:r>
              <a:rPr lang="ja-JP" altLang="en-US" sz="2400" smtClean="0">
                <a:latin typeface="HG丸ｺﾞｼｯｸM-PRO" pitchFamily="50" charset="-128"/>
                <a:ea typeface="HG丸ｺﾞｼｯｸM-PRO" pitchFamily="50" charset="-128"/>
              </a:rPr>
              <a:t>今日は良く晴れます。シーツを洗濯しましょう！</a:t>
            </a:r>
            <a:endParaRPr lang="en-US" altLang="ja-JP" sz="240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1"/>
            <a:r>
              <a:rPr kumimoji="1" lang="ja-JP" altLang="en-US" sz="2400" smtClean="0">
                <a:latin typeface="HG丸ｺﾞｼｯｸM-PRO" pitchFamily="50" charset="-128"/>
                <a:ea typeface="HG丸ｺﾞｼｯｸM-PRO" pitchFamily="50" charset="-128"/>
              </a:rPr>
              <a:t>○時に病院の予約があります。そろそろ服を着替えましょう</a:t>
            </a:r>
            <a:endParaRPr kumimoji="1"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smtClean="0">
                <a:latin typeface="HG丸ｺﾞｼｯｸM-PRO" pitchFamily="50" charset="-128"/>
                <a:ea typeface="HG丸ｺﾞｼｯｸM-PRO" pitchFamily="50" charset="-128"/>
              </a:rPr>
              <a:t>予定通りに行動できた時のチェック機能</a:t>
            </a:r>
            <a:endParaRPr lang="en-US" altLang="ja-JP" sz="280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smtClean="0">
                <a:latin typeface="HG丸ｺﾞｼｯｸM-PRO" pitchFamily="50" charset="-128"/>
                <a:ea typeface="HG丸ｺﾞｼｯｸM-PRO" pitchFamily="50" charset="-128"/>
              </a:rPr>
              <a:t>今日のふりかえり機能（トレーニング）</a:t>
            </a:r>
            <a:endParaRPr lang="en-US" altLang="ja-JP" sz="280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1"/>
            <a:r>
              <a:rPr lang="ja-JP" altLang="en-US" sz="2400" smtClean="0">
                <a:latin typeface="HG丸ｺﾞｼｯｸM-PRO" pitchFamily="50" charset="-128"/>
                <a:ea typeface="HG丸ｺﾞｼｯｸM-PRO" pitchFamily="50" charset="-128"/>
              </a:rPr>
              <a:t>朝ごはんは何をたべた？</a:t>
            </a:r>
            <a:endParaRPr lang="en-US" altLang="ja-JP" sz="240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endParaRPr kumimoji="1"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buNone/>
            </a:pPr>
            <a:endParaRPr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>
                <a:latin typeface="HG丸ｺﾞｼｯｸM-PRO" pitchFamily="50" charset="-128"/>
                <a:ea typeface="HG丸ｺﾞｼｯｸM-PRO" pitchFamily="50" charset="-128"/>
              </a:rPr>
              <a:t>サービス開発の検討課題</a:t>
            </a:r>
            <a:endParaRPr kumimoji="1"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機能の絞り込み</a:t>
            </a:r>
            <a:endParaRPr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1"/>
            <a:r>
              <a:rPr kumimoji="1" lang="ja-JP" altLang="en-US" smtClean="0">
                <a:latin typeface="HG丸ｺﾞｼｯｸM-PRO" pitchFamily="50" charset="-128"/>
                <a:ea typeface="HG丸ｺﾞｼｯｸM-PRO" pitchFamily="50" charset="-128"/>
              </a:rPr>
              <a:t>具体的にどのような機能を持たせるか？</a:t>
            </a:r>
            <a:endParaRPr kumimoji="1"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1"/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広げすぎずに絞り込む</a:t>
            </a:r>
            <a:endParaRPr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mtClean="0">
                <a:latin typeface="HG丸ｺﾞｼｯｸM-PRO" pitchFamily="50" charset="-128"/>
                <a:ea typeface="HG丸ｺﾞｼｯｸM-PRO" pitchFamily="50" charset="-128"/>
              </a:rPr>
              <a:t>操作性</a:t>
            </a:r>
            <a:endParaRPr kumimoji="1"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1"/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そもそも患者本人が使えるものか？</a:t>
            </a:r>
            <a:endParaRPr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1"/>
            <a:r>
              <a:rPr kumimoji="1" lang="ja-JP" altLang="en-US" smtClean="0">
                <a:latin typeface="HG丸ｺﾞｼｯｸM-PRO" pitchFamily="50" charset="-128"/>
                <a:ea typeface="HG丸ｺﾞｼｯｸM-PRO" pitchFamily="50" charset="-128"/>
              </a:rPr>
              <a:t>音声での入力、アラームは必須</a:t>
            </a:r>
            <a:endParaRPr kumimoji="1"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1">
              <a:buNone/>
            </a:pPr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  ･･･ 家族の声を登録？</a:t>
            </a:r>
            <a:endParaRPr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1"/>
            <a:endParaRPr kumimoji="1"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>
                <a:latin typeface="HG丸ｺﾞｼｯｸM-PRO" pitchFamily="50" charset="-128"/>
                <a:ea typeface="HG丸ｺﾞｼｯｸM-PRO" pitchFamily="50" charset="-128"/>
              </a:rPr>
              <a:t>サービス開発の検討課題</a:t>
            </a:r>
            <a:endParaRPr kumimoji="1"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実現方法</a:t>
            </a:r>
            <a:endParaRPr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1"/>
            <a:r>
              <a:rPr kumimoji="1" lang="ja-JP" altLang="en-US" smtClean="0">
                <a:latin typeface="HG丸ｺﾞｼｯｸM-PRO" pitchFamily="50" charset="-128"/>
                <a:ea typeface="HG丸ｺﾞｼｯｸM-PRO" pitchFamily="50" charset="-128"/>
              </a:rPr>
              <a:t>既存のサービスとの連携でできないか？</a:t>
            </a:r>
            <a:endParaRPr kumimoji="1"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1">
              <a:buNone/>
            </a:pPr>
            <a:r>
              <a:rPr lang="en-US" altLang="ja-JP" smtClean="0">
                <a:latin typeface="HG丸ｺﾞｼｯｸM-PRO" pitchFamily="50" charset="-128"/>
                <a:ea typeface="HG丸ｺﾞｼｯｸM-PRO" pitchFamily="50" charset="-128"/>
              </a:rPr>
              <a:t>	</a:t>
            </a:r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乗換案内、</a:t>
            </a:r>
            <a:r>
              <a:rPr lang="en-US" altLang="ja-JP" smtClean="0">
                <a:latin typeface="HG丸ｺﾞｼｯｸM-PRO" pitchFamily="50" charset="-128"/>
                <a:ea typeface="HG丸ｺﾞｼｯｸM-PRO" pitchFamily="50" charset="-128"/>
              </a:rPr>
              <a:t>Google</a:t>
            </a:r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マップ、お天気情報、</a:t>
            </a:r>
            <a:endParaRPr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1">
              <a:buNone/>
            </a:pPr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   スケジュール管理･･･</a:t>
            </a:r>
            <a:r>
              <a:rPr lang="en-US" altLang="ja-JP" smtClean="0">
                <a:latin typeface="HG丸ｺﾞｼｯｸM-PRO" pitchFamily="50" charset="-128"/>
                <a:ea typeface="HG丸ｺﾞｼｯｸM-PRO" pitchFamily="50" charset="-128"/>
              </a:rPr>
              <a:t>etc.</a:t>
            </a:r>
          </a:p>
          <a:p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ネーミング</a:t>
            </a:r>
            <a:endParaRPr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1"/>
            <a:r>
              <a:rPr kumimoji="1" lang="ja-JP" altLang="en-US" smtClean="0">
                <a:latin typeface="HG丸ｺﾞｼｯｸM-PRO" pitchFamily="50" charset="-128"/>
                <a:ea typeface="HG丸ｺﾞｼｯｸM-PRO" pitchFamily="50" charset="-128"/>
              </a:rPr>
              <a:t>利用者の心情を考慮した直接的でないもの</a:t>
            </a:r>
            <a:endParaRPr kumimoji="1"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利用のモチベーションを高めるインセンティブが必要？</a:t>
            </a:r>
            <a:endParaRPr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1"/>
            <a:r>
              <a:rPr kumimoji="1" lang="ja-JP" altLang="en-US" smtClean="0">
                <a:latin typeface="HG丸ｺﾞｼｯｸM-PRO" pitchFamily="50" charset="-128"/>
                <a:ea typeface="HG丸ｺﾞｼｯｸM-PRO" pitchFamily="50" charset="-128"/>
              </a:rPr>
              <a:t>生活を維持できること自体がモチベーション？</a:t>
            </a:r>
            <a:endParaRPr kumimoji="1"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>
                <a:latin typeface="HG丸ｺﾞｼｯｸM-PRO" pitchFamily="50" charset="-128"/>
                <a:ea typeface="HG丸ｺﾞｼｯｸM-PRO" pitchFamily="50" charset="-128"/>
              </a:rPr>
              <a:t>サービス開発の検討課題</a:t>
            </a:r>
            <a:endParaRPr kumimoji="1"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ビジネスとして</a:t>
            </a:r>
            <a:endParaRPr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mtClean="0">
                <a:latin typeface="HG丸ｺﾞｼｯｸM-PRO" pitchFamily="50" charset="-128"/>
                <a:ea typeface="HG丸ｺﾞｼｯｸM-PRO" pitchFamily="50" charset="-128"/>
              </a:rPr>
              <a:t>i</a:t>
            </a:r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コンシェルなど既存の類似サービスとの差別化</a:t>
            </a:r>
            <a:endParaRPr kumimoji="1"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1"/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病気の特性に合わせた操作性、優位な機能</a:t>
            </a:r>
            <a:endParaRPr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mtClean="0">
                <a:latin typeface="HG丸ｺﾞｼｯｸM-PRO" pitchFamily="50" charset="-128"/>
                <a:ea typeface="HG丸ｺﾞｼｯｸM-PRO" pitchFamily="50" charset="-128"/>
              </a:rPr>
              <a:t>費用負担</a:t>
            </a:r>
            <a:endParaRPr kumimoji="1"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1"/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利用者（本人、家族）</a:t>
            </a:r>
            <a:endParaRPr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1"/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関連企業</a:t>
            </a:r>
            <a:endParaRPr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1">
              <a:buNone/>
            </a:pPr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* 機能や履歴保存量で課金制にする？</a:t>
            </a:r>
            <a:endParaRPr kumimoji="1"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>
                <a:latin typeface="HG丸ｺﾞｼｯｸM-PRO" pitchFamily="50" charset="-128"/>
                <a:ea typeface="HG丸ｺﾞｼｯｸM-PRO" pitchFamily="50" charset="-128"/>
              </a:rPr>
              <a:t>サービス開発の検討課題</a:t>
            </a:r>
            <a:endParaRPr kumimoji="1" lang="ja-JP" altLang="en-US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ビジネスとして</a:t>
            </a:r>
            <a:endParaRPr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市場規模</a:t>
            </a:r>
            <a:endParaRPr kumimoji="1"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1"/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若年性アルツハイマー患者（初期段階）･･･これだけでは少ない</a:t>
            </a:r>
            <a:endParaRPr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1"/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その他軽度の認知症患者？</a:t>
            </a:r>
            <a:endParaRPr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1"/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加齢による物忘れに悩む人？</a:t>
            </a:r>
            <a:endParaRPr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コスト</a:t>
            </a:r>
            <a:endParaRPr kumimoji="1"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1"/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開発コスト</a:t>
            </a:r>
            <a:endParaRPr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1"/>
            <a:r>
              <a:rPr lang="ja-JP" altLang="en-US" smtClean="0">
                <a:latin typeface="HG丸ｺﾞｼｯｸM-PRO" pitchFamily="50" charset="-128"/>
                <a:ea typeface="HG丸ｺﾞｼｯｸM-PRO" pitchFamily="50" charset="-128"/>
              </a:rPr>
              <a:t>運用コスト</a:t>
            </a:r>
            <a:endParaRPr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lvl="1"/>
            <a:endParaRPr kumimoji="1"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en-US" altLang="ja-JP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443</Words>
  <Application>Microsoft Office PowerPoint</Application>
  <PresentationFormat>画面に合わせる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テーマ</vt:lpstr>
      <vt:lpstr>生活コンシェル（仮）</vt:lpstr>
      <vt:lpstr>ターゲット</vt:lpstr>
      <vt:lpstr>解決したい課題</vt:lpstr>
      <vt:lpstr>課題解決のためのアイディア</vt:lpstr>
      <vt:lpstr>提案するアプリケーション</vt:lpstr>
      <vt:lpstr>サービス開発の検討課題</vt:lpstr>
      <vt:lpstr>サービス開発の検討課題</vt:lpstr>
      <vt:lpstr>サービス開発の検討課題</vt:lpstr>
      <vt:lpstr>サービス開発の検討課題</vt:lpstr>
      <vt:lpstr>サービス開発の検討課題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生活コンシェル（仮）</dc:title>
  <dc:creator>HASHIMOTO.Y</dc:creator>
  <cp:lastModifiedBy>HASHIMOTO.Y</cp:lastModifiedBy>
  <cp:revision>10</cp:revision>
  <dcterms:created xsi:type="dcterms:W3CDTF">2015-03-01T09:04:24Z</dcterms:created>
  <dcterms:modified xsi:type="dcterms:W3CDTF">2015-03-13T03:53:14Z</dcterms:modified>
</cp:coreProperties>
</file>