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2" r:id="rId5"/>
    <p:sldId id="258" r:id="rId6"/>
    <p:sldId id="264" r:id="rId7"/>
    <p:sldId id="260" r:id="rId8"/>
    <p:sldId id="265" r:id="rId9"/>
    <p:sldId id="268" r:id="rId10"/>
    <p:sldId id="271" r:id="rId11"/>
    <p:sldId id="270" r:id="rId12"/>
    <p:sldId id="273" r:id="rId13"/>
    <p:sldId id="274" r:id="rId14"/>
    <p:sldId id="261" r:id="rId15"/>
    <p:sldId id="263" r:id="rId1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3" d="100"/>
          <a:sy n="73" d="100"/>
        </p:scale>
        <p:origin x="-1344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0371-E54F-694A-8874-49D8054CB1F6}" type="datetimeFigureOut">
              <a:rPr kumimoji="1" lang="ja-JP" altLang="en-US" smtClean="0"/>
              <a:t>2015/03/14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2579-2E94-E84F-8F93-D684B376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102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0371-E54F-694A-8874-49D8054CB1F6}" type="datetimeFigureOut">
              <a:rPr kumimoji="1" lang="ja-JP" altLang="en-US" smtClean="0"/>
              <a:t>2015/03/14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2579-2E94-E84F-8F93-D684B376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09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0371-E54F-694A-8874-49D8054CB1F6}" type="datetimeFigureOut">
              <a:rPr kumimoji="1" lang="ja-JP" altLang="en-US" smtClean="0"/>
              <a:t>2015/03/14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2579-2E94-E84F-8F93-D684B376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64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0371-E54F-694A-8874-49D8054CB1F6}" type="datetimeFigureOut">
              <a:rPr kumimoji="1" lang="ja-JP" altLang="en-US" smtClean="0"/>
              <a:t>2015/03/14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2579-2E94-E84F-8F93-D684B376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68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0371-E54F-694A-8874-49D8054CB1F6}" type="datetimeFigureOut">
              <a:rPr kumimoji="1" lang="ja-JP" altLang="en-US" smtClean="0"/>
              <a:t>2015/03/14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2579-2E94-E84F-8F93-D684B376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57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0371-E54F-694A-8874-49D8054CB1F6}" type="datetimeFigureOut">
              <a:rPr kumimoji="1" lang="ja-JP" altLang="en-US" smtClean="0"/>
              <a:t>2015/03/14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2579-2E94-E84F-8F93-D684B376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01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0371-E54F-694A-8874-49D8054CB1F6}" type="datetimeFigureOut">
              <a:rPr kumimoji="1" lang="ja-JP" altLang="en-US" smtClean="0"/>
              <a:t>2015/03/14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2579-2E94-E84F-8F93-D684B376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79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0371-E54F-694A-8874-49D8054CB1F6}" type="datetimeFigureOut">
              <a:rPr kumimoji="1" lang="ja-JP" altLang="en-US" smtClean="0"/>
              <a:t>2015/03/14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2579-2E94-E84F-8F93-D684B376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62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0371-E54F-694A-8874-49D8054CB1F6}" type="datetimeFigureOut">
              <a:rPr kumimoji="1" lang="ja-JP" altLang="en-US" smtClean="0"/>
              <a:t>2015/03/14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2579-2E94-E84F-8F93-D684B376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65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0371-E54F-694A-8874-49D8054CB1F6}" type="datetimeFigureOut">
              <a:rPr kumimoji="1" lang="ja-JP" altLang="en-US" smtClean="0"/>
              <a:t>2015/03/14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2579-2E94-E84F-8F93-D684B376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23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0371-E54F-694A-8874-49D8054CB1F6}" type="datetimeFigureOut">
              <a:rPr kumimoji="1" lang="ja-JP" altLang="en-US" smtClean="0"/>
              <a:t>2015/03/14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2579-2E94-E84F-8F93-D684B376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29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A0371-E54F-694A-8874-49D8054CB1F6}" type="datetimeFigureOut">
              <a:rPr kumimoji="1" lang="ja-JP" altLang="en-US" smtClean="0"/>
              <a:t>2015/03/14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C2579-2E94-E84F-8F93-D684B37659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06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17184" y="13533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気持ち翻訳機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624" y="2176484"/>
            <a:ext cx="6268138" cy="468151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81584" y="1451990"/>
            <a:ext cx="4464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メンバー：為本・櫛田・尾野・川合・佐藤・笹谷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689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282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システム</a:t>
            </a:r>
            <a:r>
              <a:rPr kumimoji="1" lang="ja-JP" altLang="en-US" dirty="0" smtClean="0"/>
              <a:t>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27464"/>
            <a:ext cx="8503920" cy="5695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 smtClean="0"/>
              <a:t>測定値の分析の詳細</a:t>
            </a:r>
            <a:endParaRPr kumimoji="1"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 smtClean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　　　　　　　　　　　　　　　　　　　　　　　　　　　　　　　　　　　</a:t>
            </a:r>
            <a:endParaRPr lang="en-US" altLang="ja-JP" sz="2000" dirty="0" smtClean="0"/>
          </a:p>
          <a:p>
            <a:pPr marL="0" indent="0">
              <a:buNone/>
            </a:pPr>
            <a:r>
              <a:rPr kumimoji="1" lang="ja-JP" altLang="en-US" sz="2000" dirty="0"/>
              <a:t>　</a:t>
            </a:r>
            <a:r>
              <a:rPr kumimoji="1" lang="ja-JP" altLang="en-US" sz="2000" dirty="0" smtClean="0"/>
              <a:t>　　　　　　いいえ　　　　　　　　　　　　　　　　　　　　　　　　　　　　はい</a:t>
            </a:r>
            <a:endParaRPr kumimoji="1" lang="ja-JP" altLang="en-US" sz="2000" dirty="0"/>
          </a:p>
        </p:txBody>
      </p:sp>
      <p:sp>
        <p:nvSpPr>
          <p:cNvPr id="5" name="正方形/長方形 4"/>
          <p:cNvSpPr/>
          <p:nvPr/>
        </p:nvSpPr>
        <p:spPr>
          <a:xfrm>
            <a:off x="1001485" y="1417323"/>
            <a:ext cx="1123405" cy="6792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絵画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48977" y="1417323"/>
            <a:ext cx="1123405" cy="6792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写真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67743" y="1417323"/>
            <a:ext cx="1123405" cy="6792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その他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585749" y="1417323"/>
            <a:ext cx="1140824" cy="6792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音楽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950801" y="1423856"/>
            <a:ext cx="1123405" cy="6792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記録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257102" y="1423856"/>
            <a:ext cx="1123405" cy="6792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衣装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417309" y="3432268"/>
            <a:ext cx="1955073" cy="486589"/>
          </a:xfrm>
          <a:prstGeom prst="roundRect">
            <a:avLst/>
          </a:prstGeom>
          <a:solidFill>
            <a:schemeClr val="tx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心拍測定器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762087" y="3438783"/>
            <a:ext cx="1955073" cy="480075"/>
          </a:xfrm>
          <a:prstGeom prst="roundRect">
            <a:avLst/>
          </a:prstGeom>
          <a:solidFill>
            <a:schemeClr val="tx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呼吸測定器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6313702" y="3438784"/>
            <a:ext cx="1955073" cy="480074"/>
          </a:xfrm>
          <a:prstGeom prst="roundRect">
            <a:avLst/>
          </a:prstGeom>
          <a:solidFill>
            <a:schemeClr val="tx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音程測定器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082027" y="2305595"/>
            <a:ext cx="7685314" cy="483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上記の物を見て感情の変化を知る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001485" y="3081186"/>
            <a:ext cx="7715790" cy="9552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測定器での反応を測定する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7" name="直線矢印コネクタ 16"/>
          <p:cNvCxnSpPr>
            <a:stCxn id="5" idx="2"/>
          </p:cNvCxnSpPr>
          <p:nvPr/>
        </p:nvCxnSpPr>
        <p:spPr>
          <a:xfrm flipH="1">
            <a:off x="1563187" y="2096591"/>
            <a:ext cx="1" cy="209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2873814" y="2103124"/>
            <a:ext cx="1" cy="202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4147451" y="2096591"/>
            <a:ext cx="0" cy="209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5512503" y="2103124"/>
            <a:ext cx="4" cy="202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6818807" y="2122715"/>
            <a:ext cx="1" cy="1828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8129446" y="2096591"/>
            <a:ext cx="1" cy="209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14" idx="2"/>
          </p:cNvCxnSpPr>
          <p:nvPr/>
        </p:nvCxnSpPr>
        <p:spPr>
          <a:xfrm>
            <a:off x="4924684" y="2788917"/>
            <a:ext cx="0" cy="3069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15" idx="2"/>
          </p:cNvCxnSpPr>
          <p:nvPr/>
        </p:nvCxnSpPr>
        <p:spPr>
          <a:xfrm>
            <a:off x="4859380" y="4036423"/>
            <a:ext cx="0" cy="1959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フローチャート : 判断 34"/>
          <p:cNvSpPr/>
          <p:nvPr/>
        </p:nvSpPr>
        <p:spPr>
          <a:xfrm>
            <a:off x="3272244" y="4278086"/>
            <a:ext cx="3174271" cy="1084217"/>
          </a:xfrm>
          <a:prstGeom prst="flowChartDecisi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楽しい、表現か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cxnSp>
        <p:nvCxnSpPr>
          <p:cNvPr id="37" name="直線コネクタ 36"/>
          <p:cNvCxnSpPr>
            <a:stCxn id="35" idx="3"/>
          </p:cNvCxnSpPr>
          <p:nvPr/>
        </p:nvCxnSpPr>
        <p:spPr>
          <a:xfrm flipV="1">
            <a:off x="6446515" y="4820194"/>
            <a:ext cx="51598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35" idx="1"/>
          </p:cNvCxnSpPr>
          <p:nvPr/>
        </p:nvCxnSpPr>
        <p:spPr>
          <a:xfrm flipH="1">
            <a:off x="2534194" y="4820195"/>
            <a:ext cx="7380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6962503" y="4820195"/>
            <a:ext cx="0" cy="542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2534194" y="4820194"/>
            <a:ext cx="0" cy="5421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5603953" y="5362303"/>
            <a:ext cx="2704011" cy="73805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楽しいポイントの分析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1280160" y="5362302"/>
            <a:ext cx="2690949" cy="73805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拒絶のポイント分析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42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282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システム</a:t>
            </a:r>
            <a:r>
              <a:rPr kumimoji="1" lang="ja-JP" altLang="en-US" dirty="0" smtClean="0"/>
              <a:t>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27464"/>
            <a:ext cx="8503920" cy="5695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 smtClean="0"/>
              <a:t>測定値の分析とデータベース化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 smtClean="0"/>
              <a:t>　　　　　いいえ　　　　　　　　　　　　　　　　　　　　　　　　　　　　はい</a:t>
            </a:r>
            <a:endParaRPr kumimoji="1"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 smtClean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　　　　　　　　　　　　　　　　　　　　　　　　　　　　　　　　　　　　　　　</a:t>
            </a:r>
            <a:endParaRPr lang="en-US" altLang="ja-JP" sz="2000" dirty="0" smtClean="0"/>
          </a:p>
          <a:p>
            <a:pPr marL="0" indent="0">
              <a:buNone/>
            </a:pPr>
            <a:r>
              <a:rPr kumimoji="1" lang="ja-JP" altLang="en-US" sz="2000" dirty="0"/>
              <a:t>　</a:t>
            </a:r>
            <a:r>
              <a:rPr kumimoji="1" lang="ja-JP" altLang="en-US" sz="2000" dirty="0" smtClean="0"/>
              <a:t>　　　　　　</a:t>
            </a:r>
            <a:endParaRPr kumimoji="1" lang="ja-JP" altLang="en-US" sz="2000" dirty="0"/>
          </a:p>
        </p:txBody>
      </p:sp>
      <p:sp>
        <p:nvSpPr>
          <p:cNvPr id="35" name="フローチャート : 判断 34"/>
          <p:cNvSpPr/>
          <p:nvPr/>
        </p:nvSpPr>
        <p:spPr>
          <a:xfrm>
            <a:off x="3014250" y="1051561"/>
            <a:ext cx="3174271" cy="1084217"/>
          </a:xfrm>
          <a:prstGeom prst="flowChartDecision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楽しい、表現か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cxnSp>
        <p:nvCxnSpPr>
          <p:cNvPr id="37" name="直線コネクタ 36"/>
          <p:cNvCxnSpPr>
            <a:stCxn id="35" idx="3"/>
          </p:cNvCxnSpPr>
          <p:nvPr/>
        </p:nvCxnSpPr>
        <p:spPr>
          <a:xfrm flipV="1">
            <a:off x="6188521" y="1593669"/>
            <a:ext cx="51598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35" idx="1"/>
          </p:cNvCxnSpPr>
          <p:nvPr/>
        </p:nvCxnSpPr>
        <p:spPr>
          <a:xfrm flipH="1">
            <a:off x="2276200" y="1593670"/>
            <a:ext cx="7380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6704509" y="1593670"/>
            <a:ext cx="0" cy="542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2276199" y="1593669"/>
            <a:ext cx="0" cy="5421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5352503" y="2171701"/>
            <a:ext cx="2704011" cy="242642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楽しいポイントの分析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口の動き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眼の</a:t>
            </a:r>
            <a:r>
              <a:rPr lang="ja-JP" altLang="en-US" dirty="0" smtClean="0">
                <a:solidFill>
                  <a:schemeClr val="tx1"/>
                </a:solidFill>
              </a:rPr>
              <a:t>動き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声の高低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人相の変化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その他の変化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をまとめる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930725" y="2106386"/>
            <a:ext cx="2690949" cy="255705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拒絶のポイント分析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口の動き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眼の動き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声の高低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人相の変化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その他の変化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を</a:t>
            </a:r>
            <a:r>
              <a:rPr lang="ja-JP" altLang="en-US" dirty="0" smtClean="0">
                <a:solidFill>
                  <a:schemeClr val="tx1"/>
                </a:solidFill>
              </a:rPr>
              <a:t>まとめる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5352502" y="2756263"/>
            <a:ext cx="27040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930725" y="2756263"/>
            <a:ext cx="26909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46" idx="2"/>
          </p:cNvCxnSpPr>
          <p:nvPr/>
        </p:nvCxnSpPr>
        <p:spPr>
          <a:xfrm>
            <a:off x="2276200" y="4663439"/>
            <a:ext cx="0" cy="313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45" idx="2"/>
          </p:cNvCxnSpPr>
          <p:nvPr/>
        </p:nvCxnSpPr>
        <p:spPr>
          <a:xfrm flipH="1">
            <a:off x="6704507" y="4598126"/>
            <a:ext cx="2" cy="287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1600200" y="4976948"/>
            <a:ext cx="5760720" cy="39188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現状はこのデータをまとめる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41" name="直線矢印コネクタ 40"/>
          <p:cNvCxnSpPr>
            <a:stCxn id="33" idx="2"/>
          </p:cNvCxnSpPr>
          <p:nvPr/>
        </p:nvCxnSpPr>
        <p:spPr>
          <a:xfrm>
            <a:off x="4480560" y="5368833"/>
            <a:ext cx="0" cy="1828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フローチャート : 磁気ディスク 42"/>
          <p:cNvSpPr/>
          <p:nvPr/>
        </p:nvSpPr>
        <p:spPr>
          <a:xfrm>
            <a:off x="3513909" y="5551714"/>
            <a:ext cx="1959427" cy="1071156"/>
          </a:xfrm>
          <a:prstGeom prst="flowChartMagneticDisk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個人のデータベースの構築をする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3918857" y="2952206"/>
            <a:ext cx="1136469" cy="125403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顔の写真を撮り表情を分析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8" name="左右矢印 47"/>
          <p:cNvSpPr/>
          <p:nvPr/>
        </p:nvSpPr>
        <p:spPr>
          <a:xfrm>
            <a:off x="3621674" y="3384913"/>
            <a:ext cx="297183" cy="24003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左右矢印 48"/>
          <p:cNvSpPr/>
          <p:nvPr/>
        </p:nvSpPr>
        <p:spPr>
          <a:xfrm>
            <a:off x="5046064" y="3417298"/>
            <a:ext cx="297183" cy="24003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93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282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システム</a:t>
            </a:r>
            <a:r>
              <a:rPr kumimoji="1" lang="ja-JP" altLang="en-US" dirty="0" smtClean="0"/>
              <a:t>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27464"/>
            <a:ext cx="8503920" cy="5695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 smtClean="0"/>
              <a:t>第二ステップ測定値の分析とデータベース化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 smtClean="0"/>
              <a:t>　　　　</a:t>
            </a:r>
            <a:endParaRPr kumimoji="1"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 smtClean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　　　　　　　　　　　　　　　　　　　　　　　　　　　　　　　　　　　　　　　</a:t>
            </a:r>
            <a:endParaRPr lang="en-US" altLang="ja-JP" sz="2000" dirty="0" smtClean="0"/>
          </a:p>
          <a:p>
            <a:pPr marL="0" indent="0">
              <a:buNone/>
            </a:pPr>
            <a:r>
              <a:rPr kumimoji="1" lang="ja-JP" altLang="en-US" sz="2000" dirty="0"/>
              <a:t>　</a:t>
            </a:r>
            <a:r>
              <a:rPr kumimoji="1" lang="ja-JP" altLang="en-US" sz="2000" dirty="0" smtClean="0"/>
              <a:t>　　　　　　</a:t>
            </a:r>
            <a:endParaRPr kumimoji="1" lang="ja-JP" altLang="en-US" sz="2000" dirty="0"/>
          </a:p>
        </p:txBody>
      </p:sp>
      <p:sp>
        <p:nvSpPr>
          <p:cNvPr id="43" name="フローチャート : 磁気ディスク 42"/>
          <p:cNvSpPr/>
          <p:nvPr/>
        </p:nvSpPr>
        <p:spPr>
          <a:xfrm>
            <a:off x="457200" y="1371599"/>
            <a:ext cx="8503920" cy="809898"/>
          </a:xfrm>
          <a:prstGeom prst="flowChartMagneticDisk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個人のデータベースの構築をする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506186" y="2495005"/>
            <a:ext cx="6377940" cy="4702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顔の写真を撮り表情を分分析（個人別顔分析システムの開発）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83771" y="3135086"/>
            <a:ext cx="2785655" cy="20508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拒絶</a:t>
            </a:r>
            <a:r>
              <a:rPr lang="ja-JP" altLang="en-US" dirty="0">
                <a:solidFill>
                  <a:schemeClr val="tx1"/>
                </a:solidFill>
              </a:rPr>
              <a:t>の</a:t>
            </a:r>
            <a:r>
              <a:rPr lang="ja-JP" altLang="en-US" dirty="0" smtClean="0">
                <a:solidFill>
                  <a:schemeClr val="tx1"/>
                </a:solidFill>
              </a:rPr>
              <a:t>ポイント表現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個人別の表現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顔</a:t>
            </a:r>
            <a:r>
              <a:rPr lang="ja-JP" altLang="en-US" dirty="0">
                <a:solidFill>
                  <a:schemeClr val="tx1"/>
                </a:solidFill>
              </a:rPr>
              <a:t>の</a:t>
            </a:r>
            <a:r>
              <a:rPr lang="ja-JP" altLang="en-US" dirty="0" smtClean="0">
                <a:solidFill>
                  <a:schemeClr val="tx1"/>
                </a:solidFill>
              </a:rPr>
              <a:t>位置</a:t>
            </a:r>
            <a:r>
              <a:rPr lang="ja-JP" altLang="en-US" dirty="0">
                <a:solidFill>
                  <a:schemeClr val="tx1"/>
                </a:solidFill>
              </a:rPr>
              <a:t>の</a:t>
            </a:r>
            <a:r>
              <a:rPr lang="ja-JP" altLang="en-US" dirty="0" smtClean="0">
                <a:solidFill>
                  <a:schemeClr val="tx1"/>
                </a:solidFill>
              </a:rPr>
              <a:t>変化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イヤな時のレベル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表現の設定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940628" y="3135086"/>
            <a:ext cx="2785655" cy="20508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楽しいポイント表現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個人別の表現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顔の位置の変化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楽しい時</a:t>
            </a:r>
            <a:r>
              <a:rPr lang="ja-JP" altLang="en-US" dirty="0">
                <a:solidFill>
                  <a:schemeClr val="tx1"/>
                </a:solidFill>
              </a:rPr>
              <a:t>のレベル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表現の設定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83771" y="5564777"/>
            <a:ext cx="6217920" cy="57476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画像化と拡大と縮小のシステムとマッチ化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7" name="直線矢印コネクタ 6"/>
          <p:cNvCxnSpPr>
            <a:stCxn id="4" idx="2"/>
          </p:cNvCxnSpPr>
          <p:nvPr/>
        </p:nvCxnSpPr>
        <p:spPr>
          <a:xfrm flipH="1">
            <a:off x="2176598" y="5185954"/>
            <a:ext cx="1" cy="3788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>
            <a:stCxn id="22" idx="2"/>
          </p:cNvCxnSpPr>
          <p:nvPr/>
        </p:nvCxnSpPr>
        <p:spPr>
          <a:xfrm flipH="1">
            <a:off x="5333455" y="5185954"/>
            <a:ext cx="1" cy="3788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380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282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システム</a:t>
            </a:r>
            <a:r>
              <a:rPr kumimoji="1" lang="ja-JP" altLang="en-US" dirty="0" smtClean="0"/>
              <a:t>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27464"/>
            <a:ext cx="8503920" cy="5695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 smtClean="0"/>
              <a:t>第二ステップデータベースの活用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 smtClean="0"/>
              <a:t>　　　　</a:t>
            </a:r>
            <a:endParaRPr kumimoji="1"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　　　　　　　　　　　　　　　　　　　　　　　　　　　　　　　　　　　患者さん</a:t>
            </a:r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 smtClean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kumimoji="1" lang="en-US" altLang="ja-JP" sz="2000" dirty="0" smtClean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　　　　　　　　　　　　</a:t>
            </a:r>
            <a:endParaRPr lang="en-US" altLang="ja-JP" sz="2000" dirty="0" smtClean="0"/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r>
              <a:rPr lang="ja-JP" altLang="en-US" sz="2000" dirty="0" smtClean="0"/>
              <a:t>　　　　　　　　　　　　　　　　　　　　　　　　　　　　</a:t>
            </a:r>
            <a:endParaRPr lang="en-US" altLang="ja-JP" sz="2000" dirty="0" smtClean="0"/>
          </a:p>
          <a:p>
            <a:pPr marL="0" indent="0">
              <a:buNone/>
            </a:pPr>
            <a:r>
              <a:rPr kumimoji="1" lang="ja-JP" altLang="en-US" sz="2000" dirty="0"/>
              <a:t>　</a:t>
            </a:r>
            <a:r>
              <a:rPr kumimoji="1" lang="ja-JP" altLang="en-US" sz="2000" dirty="0" smtClean="0"/>
              <a:t>　　　　　　</a:t>
            </a:r>
            <a:endParaRPr kumimoji="1" lang="ja-JP" altLang="en-US" sz="2000" dirty="0"/>
          </a:p>
        </p:txBody>
      </p:sp>
      <p:sp>
        <p:nvSpPr>
          <p:cNvPr id="43" name="フローチャート : 磁気ディスク 42"/>
          <p:cNvSpPr/>
          <p:nvPr/>
        </p:nvSpPr>
        <p:spPr>
          <a:xfrm>
            <a:off x="548638" y="2348047"/>
            <a:ext cx="2690949" cy="809898"/>
          </a:xfrm>
          <a:prstGeom prst="flowChartMagneticDisk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個人のデータベース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直方体 5"/>
          <p:cNvSpPr/>
          <p:nvPr/>
        </p:nvSpPr>
        <p:spPr>
          <a:xfrm>
            <a:off x="1286691" y="1394458"/>
            <a:ext cx="1214844" cy="718458"/>
          </a:xfrm>
          <a:prstGeom prst="cub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カメラ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フローチャート : 直接アクセス記憶 7"/>
          <p:cNvSpPr/>
          <p:nvPr/>
        </p:nvSpPr>
        <p:spPr>
          <a:xfrm>
            <a:off x="2383969" y="1574072"/>
            <a:ext cx="235131" cy="359229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>
            <a:stCxn id="6" idx="3"/>
            <a:endCxn id="43" idx="1"/>
          </p:cNvCxnSpPr>
          <p:nvPr/>
        </p:nvCxnSpPr>
        <p:spPr>
          <a:xfrm>
            <a:off x="1804306" y="2112916"/>
            <a:ext cx="89807" cy="2351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スマイル 12"/>
          <p:cNvSpPr/>
          <p:nvPr/>
        </p:nvSpPr>
        <p:spPr>
          <a:xfrm>
            <a:off x="6257109" y="1410784"/>
            <a:ext cx="1463040" cy="937263"/>
          </a:xfrm>
          <a:prstGeom prst="smileyFac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>
            <a:stCxn id="8" idx="3"/>
          </p:cNvCxnSpPr>
          <p:nvPr/>
        </p:nvCxnSpPr>
        <p:spPr>
          <a:xfrm flipV="1">
            <a:off x="2540723" y="1574072"/>
            <a:ext cx="3716386" cy="1796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8" idx="4"/>
          </p:cNvCxnSpPr>
          <p:nvPr/>
        </p:nvCxnSpPr>
        <p:spPr>
          <a:xfrm>
            <a:off x="2619100" y="1753687"/>
            <a:ext cx="3729449" cy="5943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43" idx="3"/>
          </p:cNvCxnSpPr>
          <p:nvPr/>
        </p:nvCxnSpPr>
        <p:spPr>
          <a:xfrm>
            <a:off x="1894113" y="3157945"/>
            <a:ext cx="104504" cy="3559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角丸四角形 22"/>
          <p:cNvSpPr/>
          <p:nvPr/>
        </p:nvSpPr>
        <p:spPr>
          <a:xfrm>
            <a:off x="679269" y="3513908"/>
            <a:ext cx="2338251" cy="104502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患者さんの現状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を判断する。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8" name="直線矢印コネクタ 27"/>
          <p:cNvCxnSpPr>
            <a:stCxn id="23" idx="2"/>
          </p:cNvCxnSpPr>
          <p:nvPr/>
        </p:nvCxnSpPr>
        <p:spPr>
          <a:xfrm>
            <a:off x="1848395" y="4558937"/>
            <a:ext cx="1952896" cy="770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角丸四角形 29"/>
          <p:cNvSpPr/>
          <p:nvPr/>
        </p:nvSpPr>
        <p:spPr>
          <a:xfrm>
            <a:off x="3801291" y="4944291"/>
            <a:ext cx="2299063" cy="1273629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患者さんの現在の状態を介護者に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通信をする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6459582" y="3618411"/>
            <a:ext cx="1260567" cy="94052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介護者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2" name="上矢印 31"/>
          <p:cNvSpPr/>
          <p:nvPr/>
        </p:nvSpPr>
        <p:spPr>
          <a:xfrm>
            <a:off x="6100354" y="2909749"/>
            <a:ext cx="2207623" cy="582931"/>
          </a:xfrm>
          <a:prstGeom prst="up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介護行為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37" name="直線矢印コネクタ 36"/>
          <p:cNvCxnSpPr>
            <a:stCxn id="30" idx="3"/>
          </p:cNvCxnSpPr>
          <p:nvPr/>
        </p:nvCxnSpPr>
        <p:spPr>
          <a:xfrm>
            <a:off x="6100354" y="5581106"/>
            <a:ext cx="404949" cy="25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上矢印吹き出し 37"/>
          <p:cNvSpPr/>
          <p:nvPr/>
        </p:nvSpPr>
        <p:spPr>
          <a:xfrm>
            <a:off x="6459582" y="4572001"/>
            <a:ext cx="1848395" cy="1528354"/>
          </a:xfrm>
          <a:prstGeom prst="upArrow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軽快な音楽は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楽しい</a:t>
            </a:r>
            <a:r>
              <a:rPr lang="ja-JP" altLang="en-US" dirty="0">
                <a:solidFill>
                  <a:schemeClr val="tx1"/>
                </a:solidFill>
              </a:rPr>
              <a:t>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7772400" y="3657600"/>
            <a:ext cx="914400" cy="914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イヤホーン受信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43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将来展望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965" y="1417638"/>
            <a:ext cx="7621125" cy="4023870"/>
          </a:xfrm>
        </p:spPr>
        <p:txBody>
          <a:bodyPr>
            <a:normAutofit/>
          </a:bodyPr>
          <a:lstStyle/>
          <a:p>
            <a:r>
              <a:rPr kumimoji="1" lang="en-US" altLang="ja-JP" sz="2000" dirty="0" smtClean="0"/>
              <a:t>①</a:t>
            </a:r>
            <a:r>
              <a:rPr kumimoji="1" lang="ja-JP" altLang="en-US" sz="2000" dirty="0" smtClean="0"/>
              <a:t>顔認識情報を用いて、喜怒哀楽を検知。</a:t>
            </a:r>
            <a:endParaRPr kumimoji="1" lang="en-US" altLang="ja-JP" sz="2000" dirty="0" smtClean="0"/>
          </a:p>
          <a:p>
            <a:pPr marL="0" indent="0">
              <a:buNone/>
            </a:pPr>
            <a:endParaRPr kumimoji="1" lang="en-US" altLang="ja-JP" sz="2000" dirty="0" smtClean="0"/>
          </a:p>
          <a:p>
            <a:r>
              <a:rPr kumimoji="1" lang="en-US" altLang="ja-JP" sz="2000" dirty="0" smtClean="0"/>
              <a:t>②</a:t>
            </a:r>
            <a:r>
              <a:rPr kumimoji="1" lang="ja-JP" altLang="en-US" sz="2000" dirty="0" smtClean="0"/>
              <a:t>脳波と写真デバイスを用いたライフログで、より詳細な感情を調べる。</a:t>
            </a:r>
            <a:endParaRPr kumimoji="1" lang="en-US" altLang="ja-JP" sz="2000" dirty="0" smtClean="0"/>
          </a:p>
          <a:p>
            <a:endParaRPr lang="en-US" altLang="ja-JP" sz="2000" dirty="0"/>
          </a:p>
          <a:p>
            <a:r>
              <a:rPr kumimoji="1" lang="en-US" altLang="ja-JP" sz="2000" dirty="0" smtClean="0"/>
              <a:t>③①</a:t>
            </a:r>
            <a:r>
              <a:rPr kumimoji="1" lang="ja-JP" altLang="en-US" sz="2000" dirty="0" smtClean="0"/>
              <a:t>、</a:t>
            </a:r>
            <a:r>
              <a:rPr kumimoji="1" lang="en-US" altLang="ja-JP" sz="2000" dirty="0" smtClean="0"/>
              <a:t>②</a:t>
            </a:r>
            <a:r>
              <a:rPr lang="ja-JP" altLang="en-US" sz="2000" dirty="0" smtClean="0"/>
              <a:t>でデータを蓄積し、要介護者の感情パターンを分析する。</a:t>
            </a:r>
            <a:endParaRPr kumimoji="1" lang="ja-JP" altLang="en-US" sz="2000" dirty="0"/>
          </a:p>
        </p:txBody>
      </p:sp>
      <p:pic>
        <p:nvPicPr>
          <p:cNvPr id="4" name="図 3" descr="スクリーンショット 2015-03-01 17.36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7" y="4152879"/>
            <a:ext cx="4545541" cy="257725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458" y="4203868"/>
            <a:ext cx="4451399" cy="247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3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プロトタイプの紹介</a:t>
            </a:r>
            <a:endParaRPr kumimoji="1" lang="ja-JP" altLang="en-US" dirty="0"/>
          </a:p>
        </p:txBody>
      </p:sp>
      <p:pic>
        <p:nvPicPr>
          <p:cNvPr id="4" name="図 3" descr="スクリーンショット 2015-03-01 17.41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21" y="2184863"/>
            <a:ext cx="85090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2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気持ち翻訳機とは？</a:t>
            </a:r>
            <a:endParaRPr kumimoji="1" lang="en-US" altLang="ja-JP" dirty="0" smtClean="0"/>
          </a:p>
          <a:p>
            <a:r>
              <a:rPr lang="ja-JP" altLang="en-US" dirty="0" smtClean="0"/>
              <a:t>問題点</a:t>
            </a:r>
            <a:endParaRPr lang="en-US" altLang="ja-JP" dirty="0" smtClean="0"/>
          </a:p>
          <a:p>
            <a:r>
              <a:rPr lang="ja-JP" altLang="en-US" dirty="0" smtClean="0"/>
              <a:t>解決策</a:t>
            </a:r>
            <a:endParaRPr lang="en-US" altLang="ja-JP" dirty="0" smtClean="0"/>
          </a:p>
          <a:p>
            <a:r>
              <a:rPr lang="ja-JP" altLang="en-US" dirty="0" smtClean="0"/>
              <a:t>将来展望</a:t>
            </a:r>
            <a:endParaRPr lang="en-US" altLang="ja-JP" dirty="0"/>
          </a:p>
          <a:p>
            <a:r>
              <a:rPr lang="ja-JP" altLang="en-US" dirty="0" smtClean="0"/>
              <a:t>プロトタイプの紹介</a:t>
            </a:r>
            <a:endParaRPr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5528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気持ち翻訳機とは？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本人の気持ちや感情を脳波等を検知することで家族・介護者に伝える機器。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841" y="2849409"/>
            <a:ext cx="4852105" cy="362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6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問題点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293616"/>
            <a:ext cx="8229600" cy="1640835"/>
          </a:xfrm>
        </p:spPr>
        <p:txBody>
          <a:bodyPr/>
          <a:lstStyle/>
          <a:p>
            <a:r>
              <a:rPr kumimoji="1" lang="ja-JP" altLang="en-US" dirty="0" smtClean="0"/>
              <a:t>要介護者と家族・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ヘルパー間のコミュニケーションの断絶。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0" y="3328632"/>
            <a:ext cx="8229600" cy="1640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要介護者側も家族・ヘルパー側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も疲れてしまう。</a:t>
            </a:r>
            <a:endParaRPr lang="en-US" altLang="ja-JP" dirty="0" smtClean="0"/>
          </a:p>
          <a:p>
            <a:pPr marL="0" indent="0">
              <a:buFont typeface="Arial"/>
              <a:buNone/>
            </a:pPr>
            <a:endParaRPr lang="en-US" altLang="ja-JP" dirty="0"/>
          </a:p>
        </p:txBody>
      </p:sp>
      <p:sp>
        <p:nvSpPr>
          <p:cNvPr id="5" name="下矢印 4"/>
          <p:cNvSpPr/>
          <p:nvPr/>
        </p:nvSpPr>
        <p:spPr>
          <a:xfrm>
            <a:off x="2102153" y="2551220"/>
            <a:ext cx="1138665" cy="76646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140" y="2167993"/>
            <a:ext cx="5080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71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問題点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介護者の声</a:t>
            </a: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155" y="2408878"/>
            <a:ext cx="5153845" cy="384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68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そこで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623" y="1673713"/>
            <a:ext cx="6219690" cy="464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2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解決策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855735"/>
            <a:ext cx="8229600" cy="4525963"/>
          </a:xfrm>
        </p:spPr>
        <p:txBody>
          <a:bodyPr/>
          <a:lstStyle/>
          <a:p>
            <a:r>
              <a:rPr kumimoji="1" lang="ja-JP" altLang="en-US" dirty="0" smtClean="0"/>
              <a:t>介護者の身近な情報をウェアラブルデバイスによって計測し、「要介護者」が何を伝えたいのかを家族・ヘルパーに伝える。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441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t="2909" b="3730"/>
          <a:stretch/>
        </p:blipFill>
        <p:spPr>
          <a:xfrm rot="16200000">
            <a:off x="1066480" y="-1373045"/>
            <a:ext cx="6858000" cy="96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4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642"/>
          </a:xfrm>
        </p:spPr>
        <p:txBody>
          <a:bodyPr/>
          <a:lstStyle/>
          <a:p>
            <a:r>
              <a:rPr kumimoji="1" lang="ja-JP" altLang="en-US" dirty="0" smtClean="0"/>
              <a:t>システム</a:t>
            </a:r>
            <a:r>
              <a:rPr kumimoji="1" lang="ja-JP" altLang="en-US" dirty="0" smtClean="0"/>
              <a:t>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5525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 smtClean="0"/>
              <a:t>データ収集システム構築</a:t>
            </a:r>
            <a:r>
              <a:rPr kumimoji="1" lang="ja-JP" altLang="en-US" sz="2000" dirty="0" smtClean="0"/>
              <a:t>　　　</a:t>
            </a:r>
            <a:endParaRPr kumimoji="1" lang="en-US" altLang="ja-JP" sz="2000" dirty="0" smtClean="0"/>
          </a:p>
          <a:p>
            <a:pPr marL="0" indent="0">
              <a:buNone/>
            </a:pPr>
            <a:endParaRPr kumimoji="1" lang="ja-JP" altLang="en-US" sz="2000" dirty="0"/>
          </a:p>
        </p:txBody>
      </p:sp>
      <p:sp>
        <p:nvSpPr>
          <p:cNvPr id="5" name="正方形/長方形 4"/>
          <p:cNvSpPr/>
          <p:nvPr/>
        </p:nvSpPr>
        <p:spPr>
          <a:xfrm>
            <a:off x="1001485" y="1580607"/>
            <a:ext cx="1123405" cy="6792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絵画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81642" y="1580607"/>
            <a:ext cx="1123405" cy="6792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写真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593870" y="1574076"/>
            <a:ext cx="1123405" cy="6792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その他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585752" y="1580607"/>
            <a:ext cx="1123405" cy="6792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音楽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924684" y="1580607"/>
            <a:ext cx="1123405" cy="6792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記録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270168" y="1580607"/>
            <a:ext cx="1123405" cy="6792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衣装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304105" y="4199694"/>
            <a:ext cx="1955073" cy="679269"/>
          </a:xfrm>
          <a:prstGeom prst="roundRect">
            <a:avLst/>
          </a:prstGeom>
          <a:solidFill>
            <a:schemeClr val="tx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心拍測定器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749037" y="4199692"/>
            <a:ext cx="1955073" cy="679269"/>
          </a:xfrm>
          <a:prstGeom prst="roundRect">
            <a:avLst/>
          </a:prstGeom>
          <a:solidFill>
            <a:schemeClr val="tx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呼吸測定器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6416036" y="4199693"/>
            <a:ext cx="1955073" cy="679269"/>
          </a:xfrm>
          <a:prstGeom prst="roundRect">
            <a:avLst/>
          </a:prstGeom>
          <a:solidFill>
            <a:schemeClr val="tx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音程測定器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082027" y="2684419"/>
            <a:ext cx="7685314" cy="718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上記の物を見て感情の変化を知る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114687" y="3768618"/>
            <a:ext cx="7715790" cy="13520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測定器での反応を測定する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7" name="直線矢印コネクタ 16"/>
          <p:cNvCxnSpPr>
            <a:stCxn id="5" idx="2"/>
          </p:cNvCxnSpPr>
          <p:nvPr/>
        </p:nvCxnSpPr>
        <p:spPr>
          <a:xfrm flipH="1">
            <a:off x="1563187" y="2259875"/>
            <a:ext cx="1" cy="365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2893415" y="2259875"/>
            <a:ext cx="1" cy="365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>
            <a:off x="4147452" y="2259875"/>
            <a:ext cx="1" cy="365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5512504" y="2305595"/>
            <a:ext cx="1" cy="365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6818805" y="2318659"/>
            <a:ext cx="1" cy="365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8129445" y="2305595"/>
            <a:ext cx="1" cy="365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14" idx="2"/>
          </p:cNvCxnSpPr>
          <p:nvPr/>
        </p:nvCxnSpPr>
        <p:spPr>
          <a:xfrm>
            <a:off x="4924684" y="3402876"/>
            <a:ext cx="0" cy="378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3405048" y="5394960"/>
            <a:ext cx="3413758" cy="67926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測定値の分析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26621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435</Words>
  <Application>Microsoft Macintosh PowerPoint</Application>
  <PresentationFormat>画面に合わせる (4:3)</PresentationFormat>
  <Paragraphs>154</Paragraphs>
  <Slides>15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ホワイト</vt:lpstr>
      <vt:lpstr>気持ち翻訳機</vt:lpstr>
      <vt:lpstr>目次</vt:lpstr>
      <vt:lpstr>気持ち翻訳機とは？</vt:lpstr>
      <vt:lpstr>問題点</vt:lpstr>
      <vt:lpstr>問題点</vt:lpstr>
      <vt:lpstr>そこで</vt:lpstr>
      <vt:lpstr>解決策</vt:lpstr>
      <vt:lpstr>PowerPoint プレゼンテーション</vt:lpstr>
      <vt:lpstr>システム概要</vt:lpstr>
      <vt:lpstr>システム概要</vt:lpstr>
      <vt:lpstr>システム概要</vt:lpstr>
      <vt:lpstr>システム概要</vt:lpstr>
      <vt:lpstr>システム概要</vt:lpstr>
      <vt:lpstr>将来展望</vt:lpstr>
      <vt:lpstr>プロトタイプの紹介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気持ち翻訳機</dc:title>
  <dc:creator>TamemotoAkihiro</dc:creator>
  <cp:lastModifiedBy>TamemotoAkihiro</cp:lastModifiedBy>
  <cp:revision>29</cp:revision>
  <dcterms:created xsi:type="dcterms:W3CDTF">2015-03-01T07:56:52Z</dcterms:created>
  <dcterms:modified xsi:type="dcterms:W3CDTF">2015-03-14T14:54:58Z</dcterms:modified>
</cp:coreProperties>
</file>